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sldIdLst>
    <p:sldId id="902" r:id="rId5"/>
    <p:sldId id="898" r:id="rId6"/>
    <p:sldId id="258" r:id="rId7"/>
    <p:sldId id="264" r:id="rId8"/>
    <p:sldId id="895" r:id="rId9"/>
    <p:sldId id="901" r:id="rId10"/>
    <p:sldId id="900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54"/>
    <p:restoredTop sz="91881"/>
  </p:normalViewPr>
  <p:slideViewPr>
    <p:cSldViewPr snapToGrid="0" snapToObjects="1">
      <p:cViewPr varScale="1">
        <p:scale>
          <a:sx n="61" d="100"/>
          <a:sy n="61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E19A5-4B94-7A4A-BB75-90B0FF13ECC7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22AD1-E7F0-1D40-BA92-87198C024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34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22AD1-E7F0-1D40-BA92-87198C024C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7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22AD1-E7F0-1D40-BA92-87198C024C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2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22AD1-E7F0-1D40-BA92-87198C024C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4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5CFC-5B6B-2E1F-A7DD-4C4D09B86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4D92ED-6D97-D190-3F51-92B4E4337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7FFE7-DDAE-97AA-50F4-26C72429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786E-F6E9-E943-AC70-17D4A86CF7FC}" type="datetime1">
              <a:rPr lang="en-AU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39B7A-A8AC-57B6-CB38-770AB9A0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B3210-E4DA-37E4-469D-96F87241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0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8E62-4207-9C51-30AB-BC4C82CD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274C6-C41F-2C9A-232C-13165075F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3962-FB2F-0C38-A2CC-AACD0CCB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1126-22B9-A946-AD2D-58B18E3135FF}" type="datetime1">
              <a:rPr lang="en-AU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03F32-C71E-D35B-647F-DEACBD60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6CB1D-9095-237D-9C16-C1BCE7F07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0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364F3C-27F3-15CD-AE78-492277423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05B00-A9F2-5C37-F5A0-3B9E22B14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A2854-4700-8BBA-8A86-14CCA474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2083-01E0-8542-A226-72321811201A}" type="datetime1">
              <a:rPr lang="en-AU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D7B15-F77C-7C63-FB37-8B29B76F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5B8E-E6CD-F055-6106-0646A321E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8C00-A632-D9CD-9F13-9A9C5E68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FE93-21FE-0409-C7A7-BDCAC7536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CDBF-DDD6-E880-F108-67BEF1BB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E24A-1AE9-414C-B9F6-D4B6214777D5}" type="datetime1">
              <a:rPr lang="en-AU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6DB8A-416B-2713-DEEC-988873D7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A92-36BE-AE27-7A48-3235512FA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0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44650-CC25-17BE-71C3-E763A43CC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E0266-E515-DD8C-A15D-0F60A0EE3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C77B-B39F-B971-F6BA-0C1578FB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B321-57CC-9743-806A-79CF65DF88D5}" type="datetime1">
              <a:rPr lang="en-AU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8D2A2-1460-CCFB-B646-28D2AD1A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B727D-BADA-7AFF-E90A-3C0A5597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3A254-8203-6A55-66BE-02531C16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5B71-BCDB-765A-4929-F2D4AD3B8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6C2A4-538A-56DE-75B7-A10304A6C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7F50F-7CBB-9593-1739-7AC20BA5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C3FCC-6A00-524B-8626-4219B4FF8F36}" type="datetime1">
              <a:rPr lang="en-AU" smtClean="0"/>
              <a:t>23/10/2023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C7114-55D4-71F3-A4AC-E855887C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2752E-95B6-D500-ADBD-5D2356B4A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1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833EC-8A11-72E0-EEEC-BDC19C43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EC948-AF4B-A85D-2E2F-5E20F7AC8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34A07-2D4A-077C-0028-D67CC3096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B1681-D313-8220-7C1B-74295793B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D942EB-6795-42B8-9C18-4B33D20CA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6A5F7-E049-F9E2-6B26-00D736D1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B6D7-F810-3249-AB0A-566EB01F8149}" type="datetime1">
              <a:rPr lang="en-AU" smtClean="0"/>
              <a:t>23/10/2023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923E99-62C4-152C-A17F-F4D168AA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C9863-DF0C-211B-5574-362B8919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D304-ED11-9429-C52D-C41E2FBC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27FC0-5F36-C901-FA97-633D46F7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2DF-2FC8-344E-9AFE-C3B38C146328}" type="datetime1">
              <a:rPr lang="en-AU" smtClean="0"/>
              <a:t>23/10/2023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96F44A-C112-CF38-C06F-D9669CB5C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01F85-907B-579C-BCB1-3D8148CEB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1609B-D678-3A2F-64A7-86798D7E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2D66-103B-294A-9535-3B95C2BCD493}" type="datetime1">
              <a:rPr lang="en-AU" smtClean="0"/>
              <a:t>23/10/2023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91BDD-5D5B-A85E-C7B9-041CB3A1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9C501-FC4A-EA1C-08E7-968DF393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6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D2C5-9351-5988-E999-83197BCE4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737B5-73D4-1851-90DE-08AA1E28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4919-0E01-31A4-84BF-E3F0B556F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29882A-527F-E71E-334D-DEB5FCE5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EF29-DE4E-BA44-A13C-A71685DE1095}" type="datetime1">
              <a:rPr lang="en-AU" smtClean="0"/>
              <a:t>23/10/2023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5708D-082E-C513-5D30-00DC578E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D1498-0D51-1A2C-7DDF-55956418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DC93-6EEE-7A8F-54AB-3A7D333D0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63EFB-6A55-DB08-646C-11CBF5DB3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AE98C2-7C1A-811F-4221-9CB0033C4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9CE14-453B-F143-4D8E-D33433507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CE78B-8F41-E249-87AE-4A2467C4CAF5}" type="datetime1">
              <a:rPr lang="en-AU" smtClean="0"/>
              <a:t>23/10/2023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35EA1-C6B0-D369-E46F-AD4BB893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35562-3053-CD4D-7CC9-A9E48BE2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43276-172D-2F5E-70DE-8A8B4547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A5271-A925-B170-633C-0407DB01C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6640-ACE9-6B9E-3F12-FBAB8B4CD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6B56-1350-F347-8152-D1CBF1BED2D2}" type="datetime1">
              <a:rPr lang="en-AU" smtClean="0"/>
              <a:t>23/10/2023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F1DC6-DACB-BF4E-AC79-A55515B4BC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BDE57-374E-7E4A-0CFC-F2EA37A37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0C632-DEF8-F047-B210-DCDCD8E16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29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1EB2E79B-6834-4A42-AB4C-6B54A300C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63" y="936989"/>
            <a:ext cx="6517492" cy="41893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B0F22-F240-0B43-B2FD-F8BDDEF631CC}"/>
              </a:ext>
            </a:extLst>
          </p:cNvPr>
          <p:cNvSpPr txBox="1"/>
          <p:nvPr/>
        </p:nvSpPr>
        <p:spPr>
          <a:xfrm>
            <a:off x="6863255" y="-397328"/>
            <a:ext cx="4914490" cy="685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 LFA 3 Strengthening Teacher Judgements against Standards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LFA 3.1 Investigation Booklet</a:t>
            </a:r>
            <a:endParaRPr lang="en-GB" sz="2800" b="1" dirty="0">
              <a:latin typeface="+mj-lt"/>
            </a:endParaRP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2800" dirty="0">
                <a:latin typeface="+mj-lt"/>
              </a:rPr>
              <a:t>How are we currently making teacher judgements of student learning? </a:t>
            </a:r>
            <a:endParaRPr lang="en-AU" sz="2800" dirty="0">
              <a:latin typeface="+mj-l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744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F2E0C-AD42-3B4F-A253-D97C8A62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273" y="6344319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2</a:t>
            </a:fld>
            <a:endParaRPr lang="en-US" sz="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7DB8AB-EA31-2245-9FED-2A166BFC7A46}"/>
              </a:ext>
            </a:extLst>
          </p:cNvPr>
          <p:cNvSpPr txBox="1"/>
          <p:nvPr/>
        </p:nvSpPr>
        <p:spPr>
          <a:xfrm>
            <a:off x="546538" y="1580888"/>
            <a:ext cx="11204027" cy="460126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j-lt"/>
              </a:rPr>
              <a:t>Contents of this booklet: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200" dirty="0">
                <a:latin typeface="+mj-lt"/>
              </a:rPr>
              <a:t>An overview of LFA 3.1 Investigation …………………………………………………………………...  page 2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2200" dirty="0">
                <a:latin typeface="+mj-lt"/>
              </a:rPr>
              <a:t>Guides and scaffolds to support each part of the investigation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+mj-lt"/>
              </a:rPr>
              <a:t>	WORKSHOP 1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Guiding questions for the LFA 3.1 Investigation ……………………………………………… page 4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 note-taking scaffold for Focus Group Recorders………………………………………….. pages 5-6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+mj-lt"/>
              </a:rPr>
              <a:t>	WORKSHOP 2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An analysis and synthesis template to document what has been learned from each Focus Group Learning Conversation…………………………………………………………………….……. page 8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674D4-4740-1C5B-F417-2BE73AC8782B}"/>
              </a:ext>
            </a:extLst>
          </p:cNvPr>
          <p:cNvSpPr txBox="1"/>
          <p:nvPr/>
        </p:nvSpPr>
        <p:spPr>
          <a:xfrm>
            <a:off x="546538" y="354395"/>
            <a:ext cx="110568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spc="244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rPr>
              <a:t>LFA 3.1 Investigation: How are we currently making teacher judgements of student learning?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5F7720-435F-12CC-DF2D-04C635CF0FC9}"/>
              </a:ext>
            </a:extLst>
          </p:cNvPr>
          <p:cNvSpPr/>
          <p:nvPr/>
        </p:nvSpPr>
        <p:spPr>
          <a:xfrm>
            <a:off x="8439807" y="0"/>
            <a:ext cx="3752193" cy="354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LFA 3.1 Investigation – Contents </a:t>
            </a:r>
          </a:p>
        </p:txBody>
      </p:sp>
    </p:spTree>
    <p:extLst>
      <p:ext uri="{BB962C8B-B14F-4D97-AF65-F5344CB8AC3E}">
        <p14:creationId xmlns:p14="http://schemas.microsoft.com/office/powerpoint/2010/main" val="290810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00A773-0FDA-3549-97D8-0F8A62E93120}"/>
              </a:ext>
            </a:extLst>
          </p:cNvPr>
          <p:cNvSpPr txBox="1"/>
          <p:nvPr/>
        </p:nvSpPr>
        <p:spPr>
          <a:xfrm>
            <a:off x="459205" y="998612"/>
            <a:ext cx="1144002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The Investigation Team (1 school leadership member and 4-5 teacher leaders) </a:t>
            </a:r>
            <a:r>
              <a:rPr lang="en-GB" dirty="0">
                <a:latin typeface="+mj-lt"/>
              </a:rPr>
              <a:t>identify 6-8 teacher colleagues interested in participating in this professional learning investigation. Ensure there is a diverse mix of experiences and perspectives. 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The Investigation Team </a:t>
            </a:r>
            <a:r>
              <a:rPr lang="en-GB" dirty="0">
                <a:latin typeface="+mj-lt"/>
              </a:rPr>
              <a:t>then: </a:t>
            </a:r>
            <a:endParaRPr lang="en-AU" dirty="0">
              <a:latin typeface="+mj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look through the guiding questions on </a:t>
            </a:r>
            <a:r>
              <a:rPr lang="en-GB" b="1" dirty="0">
                <a:latin typeface="+mj-lt"/>
              </a:rPr>
              <a:t>page 4 </a:t>
            </a:r>
            <a:r>
              <a:rPr lang="en-GB" dirty="0">
                <a:latin typeface="+mj-lt"/>
              </a:rPr>
              <a:t>and chooses/refines/creates the questions that will best reveal what the team aim to learn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split the group of 6-8 teachers in two focus groups (3 or 4 per group)</a:t>
            </a:r>
            <a:endParaRPr lang="en-AU" dirty="0">
              <a:latin typeface="+mj-lt"/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allocate two members of the Investigation Team with each focus group, one to lead the conversation, one to document</a:t>
            </a:r>
            <a:r>
              <a:rPr lang="en-AU" dirty="0">
                <a:latin typeface="+mj-lt"/>
              </a:rPr>
              <a:t>. </a:t>
            </a:r>
            <a:endParaRPr lang="en-GB" b="1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Investigation Team members who are leading the two Focus Groups </a:t>
            </a:r>
            <a:r>
              <a:rPr lang="en-GB" dirty="0">
                <a:latin typeface="+mj-lt"/>
              </a:rPr>
              <a:t>invite teachers to participate, aiming for diverse curriculum and teaching approaches and experience. Conduct the Focus Group Conversations using the guiding questions on </a:t>
            </a:r>
            <a:r>
              <a:rPr lang="en-GB" b="1" dirty="0">
                <a:latin typeface="+mj-lt"/>
              </a:rPr>
              <a:t>page 4</a:t>
            </a:r>
            <a:r>
              <a:rPr lang="en-GB" dirty="0">
                <a:latin typeface="+mj-lt"/>
              </a:rPr>
              <a:t>. The recorder makes notes on </a:t>
            </a:r>
            <a:r>
              <a:rPr lang="en-GB" b="1" dirty="0">
                <a:latin typeface="+mj-lt"/>
              </a:rPr>
              <a:t>pages 5 and 6</a:t>
            </a:r>
            <a:r>
              <a:rPr lang="en-GB" dirty="0">
                <a:latin typeface="+mj-lt"/>
              </a:rPr>
              <a:t>, capturing teacher responses as accurately as possible.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Recorders </a:t>
            </a:r>
            <a:r>
              <a:rPr lang="en-GB" dirty="0">
                <a:latin typeface="+mj-lt"/>
              </a:rPr>
              <a:t>make or send copies of their notes to the investigation team.</a:t>
            </a:r>
            <a:endParaRPr lang="en-GB" dirty="0">
              <a:solidFill>
                <a:schemeClr val="accent1"/>
              </a:solidFill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 startAt="2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The Investigation Lead </a:t>
            </a:r>
            <a:r>
              <a:rPr lang="en-GB" dirty="0">
                <a:latin typeface="+mj-lt"/>
              </a:rPr>
              <a:t>reconvenes the Investigation Team to make sense of the evidence from the two Focus groups using the Synthesis and Analysis Scaffold to record findings on </a:t>
            </a:r>
            <a:r>
              <a:rPr lang="en-GB" b="1" dirty="0">
                <a:latin typeface="+mj-lt"/>
              </a:rPr>
              <a:t>page 8</a:t>
            </a:r>
            <a:r>
              <a:rPr lang="en-GB" dirty="0">
                <a:latin typeface="+mj-lt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61D26-A454-434D-9A71-98535DC34911}"/>
              </a:ext>
            </a:extLst>
          </p:cNvPr>
          <p:cNvSpPr txBox="1"/>
          <p:nvPr/>
        </p:nvSpPr>
        <p:spPr>
          <a:xfrm>
            <a:off x="-343307" y="407763"/>
            <a:ext cx="1202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LFA 3.1 Investigation - Overview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0FDA43-98F0-AB4F-91D1-F78D7079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7828" y="6364204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3</a:t>
            </a:fld>
            <a:endParaRPr lang="en-US" sz="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5BEC38-6B63-B022-2ED1-8B424A7DB039}"/>
              </a:ext>
            </a:extLst>
          </p:cNvPr>
          <p:cNvSpPr/>
          <p:nvPr/>
        </p:nvSpPr>
        <p:spPr>
          <a:xfrm>
            <a:off x="8439807" y="0"/>
            <a:ext cx="3752193" cy="354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LFA 3.1 Investigation – Overview </a:t>
            </a:r>
          </a:p>
        </p:txBody>
      </p:sp>
    </p:spTree>
    <p:extLst>
      <p:ext uri="{BB962C8B-B14F-4D97-AF65-F5344CB8AC3E}">
        <p14:creationId xmlns:p14="http://schemas.microsoft.com/office/powerpoint/2010/main" val="274255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FFA26-5A28-A744-B8AD-41215C2E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8379" y="6281654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4</a:t>
            </a:fld>
            <a:endParaRPr lang="en-US" sz="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958FF2-4241-5846-9FB3-1B2E615D8D47}"/>
              </a:ext>
            </a:extLst>
          </p:cNvPr>
          <p:cNvSpPr txBox="1"/>
          <p:nvPr/>
        </p:nvSpPr>
        <p:spPr>
          <a:xfrm>
            <a:off x="492810" y="889685"/>
            <a:ext cx="761066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2000" dirty="0">
                <a:latin typeface="+mj-lt"/>
              </a:rPr>
              <a:t>The following questions are offered as a guide for the investigation team members working with the teachers focus groups – feel free to adapt the questions to better suit your local context: </a:t>
            </a:r>
          </a:p>
          <a:p>
            <a:pPr marL="342900" lvl="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When do you think you make your most accurate judgements?</a:t>
            </a:r>
            <a:endParaRPr lang="en-AU" sz="2000" dirty="0">
              <a:latin typeface="+mj-lt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What’s getting in the way of you making more accurate judgements?</a:t>
            </a:r>
            <a:endParaRPr lang="en-AU" sz="2000" dirty="0">
              <a:latin typeface="+mj-lt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What questions do you have about making more accurate judgements?</a:t>
            </a:r>
            <a:endParaRPr lang="en-AU" sz="2000" dirty="0">
              <a:latin typeface="+mj-lt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What professional learning and other support would help you get stronger at this?</a:t>
            </a:r>
            <a:endParaRPr lang="en-AU" sz="2000" dirty="0">
              <a:latin typeface="+mj-lt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+mj-lt"/>
              </a:rPr>
              <a:t>When teacher judgements are more accurate, what else becomes possible?</a:t>
            </a:r>
            <a:endParaRPr lang="en-AU" sz="2000" dirty="0">
              <a:latin typeface="+mj-lt"/>
            </a:endParaRPr>
          </a:p>
          <a:p>
            <a:pPr>
              <a:spcAft>
                <a:spcPts val="600"/>
              </a:spcAft>
            </a:pPr>
            <a:endParaRPr lang="en-AU" sz="24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DC0A3-31B5-F14F-BEEA-C6038A701D01}"/>
              </a:ext>
            </a:extLst>
          </p:cNvPr>
          <p:cNvSpPr/>
          <p:nvPr/>
        </p:nvSpPr>
        <p:spPr>
          <a:xfrm>
            <a:off x="387350" y="5968315"/>
            <a:ext cx="10621545" cy="711885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Jot down notes during (or straight after) the conversation. Try to capture as accurately as possible </a:t>
            </a:r>
            <a:r>
              <a:rPr lang="en-AU" sz="1400" i="1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</a:t>
            </a:r>
            <a:r>
              <a:rPr lang="en-AU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 voice of your research partners. You may wish to record this conversation on your phone or other device as a back-up or to revisit later. You will have an opportunity to share and collaboratively analyse this with colleagues as part of the research process.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0C798-A9EC-7F48-989C-A14559CD7BAD}"/>
              </a:ext>
            </a:extLst>
          </p:cNvPr>
          <p:cNvSpPr txBox="1"/>
          <p:nvPr/>
        </p:nvSpPr>
        <p:spPr>
          <a:xfrm>
            <a:off x="-397878" y="388562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accent1"/>
                </a:solidFill>
                <a:latin typeface="+mj-lt"/>
              </a:rPr>
              <a:t>WORKSHOP 1. Question Prompts for LFA 3.1 Investigation</a:t>
            </a:r>
          </a:p>
          <a:p>
            <a:pPr algn="ctr"/>
            <a:r>
              <a:rPr lang="en-AU" sz="2800" b="1" dirty="0">
                <a:latin typeface="+mj-lt"/>
              </a:rPr>
              <a:t> </a:t>
            </a:r>
          </a:p>
        </p:txBody>
      </p:sp>
      <p:pic>
        <p:nvPicPr>
          <p:cNvPr id="9" name="Picture 8" descr="Three teachers sitting together and discussing. ">
            <a:extLst>
              <a:ext uri="{FF2B5EF4-FFF2-40B4-BE49-F238E27FC236}">
                <a16:creationId xmlns:a16="http://schemas.microsoft.com/office/drawing/2014/main" id="{8C1BB2E1-5B25-564A-9BFA-F372C14E0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816" y="1611131"/>
            <a:ext cx="3567966" cy="2821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DD9B2E-EB6E-C773-A571-9265F33F64A1}"/>
              </a:ext>
            </a:extLst>
          </p:cNvPr>
          <p:cNvSpPr/>
          <p:nvPr/>
        </p:nvSpPr>
        <p:spPr>
          <a:xfrm>
            <a:off x="7472854" y="0"/>
            <a:ext cx="4719145" cy="38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LFA 3.1 Investigation – Conduct conversations</a:t>
            </a:r>
          </a:p>
        </p:txBody>
      </p:sp>
    </p:spTree>
    <p:extLst>
      <p:ext uri="{BB962C8B-B14F-4D97-AF65-F5344CB8AC3E}">
        <p14:creationId xmlns:p14="http://schemas.microsoft.com/office/powerpoint/2010/main" val="339094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F0ACB4-68FF-9644-B9E0-6BDDAE77A096}"/>
              </a:ext>
            </a:extLst>
          </p:cNvPr>
          <p:cNvSpPr txBox="1"/>
          <p:nvPr/>
        </p:nvSpPr>
        <p:spPr>
          <a:xfrm>
            <a:off x="-385010" y="31955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WORKSHOP 1 (cont.). Note Taking Template for LFA 3.1 Investigation – Learning Conversation with Teachers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2B1F12-B4A9-FC48-95D7-63077867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254" y="6429960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5</a:t>
            </a:fld>
            <a:endParaRPr lang="en-US" sz="800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6C06A4EE-331E-E74F-B6CA-14E4A0ED1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496374"/>
              </p:ext>
            </p:extLst>
          </p:nvPr>
        </p:nvGraphicFramePr>
        <p:xfrm>
          <a:off x="385010" y="719665"/>
          <a:ext cx="11357812" cy="6001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906">
                  <a:extLst>
                    <a:ext uri="{9D8B030D-6E8A-4147-A177-3AD203B41FA5}">
                      <a16:colId xmlns:a16="http://schemas.microsoft.com/office/drawing/2014/main" val="4046971649"/>
                    </a:ext>
                  </a:extLst>
                </a:gridCol>
                <a:gridCol w="5678906">
                  <a:extLst>
                    <a:ext uri="{9D8B030D-6E8A-4147-A177-3AD203B41FA5}">
                      <a16:colId xmlns:a16="http://schemas.microsoft.com/office/drawing/2014/main" val="4141243312"/>
                    </a:ext>
                  </a:extLst>
                </a:gridCol>
              </a:tblGrid>
              <a:tr h="3000905"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When did teachers think they made their most accurate judgements?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2.  What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did teachers identify as getting in the way of making more accurate judgements? 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082707"/>
                  </a:ext>
                </a:extLst>
              </a:tr>
              <a:tr h="30009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3.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questions were on their mind in relation to making more accurate judgements?</a:t>
                      </a:r>
                    </a:p>
                    <a:p>
                      <a:endParaRPr 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4. </a:t>
                      </a:r>
                      <a:r>
                        <a:rPr lang="en-AU" sz="1200" dirty="0"/>
                        <a:t>What professional learning and other support do they think they need to get stronger at this? </a:t>
                      </a:r>
                      <a:endParaRPr lang="en-US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768014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8218E6-0892-D141-B761-3F315FE31B7C}"/>
              </a:ext>
            </a:extLst>
          </p:cNvPr>
          <p:cNvCxnSpPr>
            <a:cxnSpLocks/>
          </p:cNvCxnSpPr>
          <p:nvPr/>
        </p:nvCxnSpPr>
        <p:spPr>
          <a:xfrm>
            <a:off x="6096000" y="718286"/>
            <a:ext cx="0" cy="6139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B764B9-A77F-7E43-805D-838DEBE19F58}"/>
              </a:ext>
            </a:extLst>
          </p:cNvPr>
          <p:cNvCxnSpPr>
            <a:cxnSpLocks/>
          </p:cNvCxnSpPr>
          <p:nvPr/>
        </p:nvCxnSpPr>
        <p:spPr>
          <a:xfrm flipV="1">
            <a:off x="0" y="3454479"/>
            <a:ext cx="12192000" cy="26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14C5928-2D2F-65C9-9CF9-C6A4A013AD2E}"/>
              </a:ext>
            </a:extLst>
          </p:cNvPr>
          <p:cNvSpPr/>
          <p:nvPr/>
        </p:nvSpPr>
        <p:spPr>
          <a:xfrm>
            <a:off x="7514896" y="0"/>
            <a:ext cx="4677103" cy="37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LFA 3.1 Investigation – Record Conversations</a:t>
            </a:r>
          </a:p>
        </p:txBody>
      </p:sp>
    </p:spTree>
    <p:extLst>
      <p:ext uri="{BB962C8B-B14F-4D97-AF65-F5344CB8AC3E}">
        <p14:creationId xmlns:p14="http://schemas.microsoft.com/office/powerpoint/2010/main" val="411841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F0ACB4-68FF-9644-B9E0-6BDDAE77A096}"/>
              </a:ext>
            </a:extLst>
          </p:cNvPr>
          <p:cNvSpPr txBox="1"/>
          <p:nvPr/>
        </p:nvSpPr>
        <p:spPr>
          <a:xfrm>
            <a:off x="0" y="54271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WORKSHOP 1 (cont.). Note Taking Template for LFA 3.1 Investigation – Learning Conversation with Teachers (continued)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2B1F12-B4A9-FC48-95D7-63077867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0254" y="6429960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6</a:t>
            </a:fld>
            <a:endParaRPr lang="en-US" sz="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4DEEF-9A8E-474B-978C-39F0870660F3}"/>
              </a:ext>
            </a:extLst>
          </p:cNvPr>
          <p:cNvSpPr txBox="1"/>
          <p:nvPr/>
        </p:nvSpPr>
        <p:spPr>
          <a:xfrm>
            <a:off x="-1" y="1112289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Responses the Focus Group: When teacher judgements are more accurate, what else becomes possible?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BC953D-1A11-93BE-788B-EB3E6D7FD3E9}"/>
              </a:ext>
            </a:extLst>
          </p:cNvPr>
          <p:cNvSpPr/>
          <p:nvPr/>
        </p:nvSpPr>
        <p:spPr>
          <a:xfrm>
            <a:off x="7514896" y="0"/>
            <a:ext cx="4677103" cy="373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LFA 3.1 Investigation – Record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35705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35235-9194-204F-9323-0649116C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211" y="6320255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7</a:t>
            </a:fld>
            <a:endParaRPr lang="en-US" sz="800" dirty="0"/>
          </a:p>
        </p:txBody>
      </p:sp>
      <p:pic>
        <p:nvPicPr>
          <p:cNvPr id="5" name="Picture 4" descr="A picture containing text, clipart, linedrawing&#10;&#10;Description automatically generated">
            <a:extLst>
              <a:ext uri="{FF2B5EF4-FFF2-40B4-BE49-F238E27FC236}">
                <a16:creationId xmlns:a16="http://schemas.microsoft.com/office/drawing/2014/main" id="{7E43EBC6-19A4-6B43-9684-4DCC00B0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5" y="696482"/>
            <a:ext cx="8674768" cy="34432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890D5C-4115-9544-A1DF-8DF29FC66DC5}"/>
              </a:ext>
            </a:extLst>
          </p:cNvPr>
          <p:cNvSpPr txBox="1"/>
          <p:nvPr/>
        </p:nvSpPr>
        <p:spPr>
          <a:xfrm>
            <a:off x="1177160" y="4611056"/>
            <a:ext cx="9418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WORKSHOP 2. Analysis and Synthesis – Making Sense of our Evidence</a:t>
            </a:r>
          </a:p>
        </p:txBody>
      </p:sp>
    </p:spTree>
    <p:extLst>
      <p:ext uri="{BB962C8B-B14F-4D97-AF65-F5344CB8AC3E}">
        <p14:creationId xmlns:p14="http://schemas.microsoft.com/office/powerpoint/2010/main" val="94747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1EFEA7-6982-7545-9F8B-258B763F6978}"/>
              </a:ext>
            </a:extLst>
          </p:cNvPr>
          <p:cNvSpPr txBox="1"/>
          <p:nvPr/>
        </p:nvSpPr>
        <p:spPr>
          <a:xfrm>
            <a:off x="20054" y="423641"/>
            <a:ext cx="11971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+mj-lt"/>
              </a:rPr>
              <a:t>WORKSHOP 2. LFA 3.1 Investigation - Synthesis and Analysis Scaffold for Combined Focus Group Conversations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DF823-C322-AA4F-B364-DD9A45DE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274" y="6539247"/>
            <a:ext cx="2743200" cy="365125"/>
          </a:xfrm>
        </p:spPr>
        <p:txBody>
          <a:bodyPr/>
          <a:lstStyle/>
          <a:p>
            <a:fld id="{1C90C632-DEF8-F047-B210-DCDCD8E16980}" type="slidenum">
              <a:rPr lang="en-US" sz="800" smtClean="0"/>
              <a:t>8</a:t>
            </a:fld>
            <a:endParaRPr lang="en-US" sz="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78D98E-0EEF-CD4B-A051-855C047AECE8}"/>
              </a:ext>
            </a:extLst>
          </p:cNvPr>
          <p:cNvSpPr txBox="1"/>
          <p:nvPr/>
        </p:nvSpPr>
        <p:spPr>
          <a:xfrm>
            <a:off x="300789" y="914400"/>
            <a:ext cx="4391527" cy="5632311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Key ideas /themes that emerged in relation to ‘most accurate judgements?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Getting the the way of being more accurate…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FEDF9-74C1-8A44-85CC-AA97C1EE9D7D}"/>
              </a:ext>
            </a:extLst>
          </p:cNvPr>
          <p:cNvSpPr txBox="1"/>
          <p:nvPr/>
        </p:nvSpPr>
        <p:spPr>
          <a:xfrm>
            <a:off x="4692317" y="914400"/>
            <a:ext cx="3585410" cy="341632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was the range of teacher capability that was uncovered?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EB1-AB80-844E-A4C3-3BFDF4E9AE7E}"/>
              </a:ext>
            </a:extLst>
          </p:cNvPr>
          <p:cNvSpPr txBox="1"/>
          <p:nvPr/>
        </p:nvSpPr>
        <p:spPr>
          <a:xfrm>
            <a:off x="8277726" y="914400"/>
            <a:ext cx="3629527" cy="3416320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professional learning needs and implications emerged in relation to this?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AC7A5-380D-A64E-A9B3-9C4A28272031}"/>
              </a:ext>
            </a:extLst>
          </p:cNvPr>
          <p:cNvSpPr txBox="1"/>
          <p:nvPr/>
        </p:nvSpPr>
        <p:spPr>
          <a:xfrm>
            <a:off x="4692316" y="4415589"/>
            <a:ext cx="7214937" cy="2123658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What do teacher responses to ‘what else becomes possible reveal?</a:t>
            </a:r>
          </a:p>
          <a:p>
            <a:r>
              <a:rPr lang="en-US" sz="1200" dirty="0"/>
              <a:t>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903B71-E617-1D48-9475-DA0D95377F18}"/>
              </a:ext>
            </a:extLst>
          </p:cNvPr>
          <p:cNvSpPr txBox="1"/>
          <p:nvPr/>
        </p:nvSpPr>
        <p:spPr>
          <a:xfrm>
            <a:off x="200526" y="6568616"/>
            <a:ext cx="1121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Teacher Leaders facilitate this process with the teachers who agreed to participate in one of the Focus Groups.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28B152-FD94-9433-5866-1F0211826AE6}"/>
              </a:ext>
            </a:extLst>
          </p:cNvPr>
          <p:cNvSpPr/>
          <p:nvPr/>
        </p:nvSpPr>
        <p:spPr>
          <a:xfrm>
            <a:off x="5854262" y="1"/>
            <a:ext cx="6337737" cy="338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LFA 3.1 Investigation – Investigation Team Synthesise and Analyse </a:t>
            </a:r>
          </a:p>
        </p:txBody>
      </p:sp>
    </p:spTree>
    <p:extLst>
      <p:ext uri="{BB962C8B-B14F-4D97-AF65-F5344CB8AC3E}">
        <p14:creationId xmlns:p14="http://schemas.microsoft.com/office/powerpoint/2010/main" val="127039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ebCM Documents" ma:contentTypeID="0x0101008840106FE30D4F50BC61A726A7CA6E3800A01D47DD30CBB54F95863B7DC80A2CEC" ma:contentTypeVersion="12" ma:contentTypeDescription="WebCM Documents Content Type" ma:contentTypeScope="" ma:versionID="e4139b3a0e7d3d8cb92e2992b6712403">
  <xsd:schema xmlns:xsd="http://www.w3.org/2001/XMLSchema" xmlns:xs="http://www.w3.org/2001/XMLSchema" xmlns:p="http://schemas.microsoft.com/office/2006/metadata/properties" xmlns:ns1="http://schemas.microsoft.com/sharepoint/v3" xmlns:ns2="76b566cd-adb9-46c2-964b-22eba181fd0b" xmlns:ns3="cb9114c1-daad-44dd-acad-30f4246641f2" targetNamespace="http://schemas.microsoft.com/office/2006/metadata/properties" ma:root="true" ma:fieldsID="df9e21a9d9be030ba6d9139b7d031c32" ns1:_="" ns2:_="" ns3:_="">
    <xsd:import namespace="http://schemas.microsoft.com/sharepoint/v3"/>
    <xsd:import namespace="76b566cd-adb9-46c2-964b-22eba181fd0b"/>
    <xsd:import namespace="cb9114c1-daad-44dd-acad-30f4246641f2"/>
    <xsd:element name="properties">
      <xsd:complexType>
        <xsd:sequence>
          <xsd:element name="documentManagement">
            <xsd:complexType>
              <xsd:all>
                <xsd:element ref="ns1:DEECD_Description" minOccurs="0"/>
                <xsd:element ref="ns1:DEECD_Publisher" minOccurs="0"/>
                <xsd:element ref="ns1:DEECD_Keywords" minOccurs="0"/>
                <xsd:element ref="ns1:DEECD_Expired" minOccurs="0"/>
                <xsd:element ref="ns2:PublishingStartDate" minOccurs="0"/>
                <xsd:element ref="ns1:PublishingExpirationDate" minOccurs="0"/>
                <xsd:element ref="ns3:TaxCatchAll" minOccurs="0"/>
                <xsd:element ref="ns2:pfad5814e62747ed9f131defefc62dac" minOccurs="0"/>
                <xsd:element ref="ns2:a319977fc8504e09982f090ae1d7c602" minOccurs="0"/>
                <xsd:element ref="ns2:ofbb8b9a280a423a91cf717fb81349cd" minOccurs="0"/>
                <xsd:element ref="ns2:b1688cb4a3a940449dc8286705012a42" minOccurs="0"/>
                <xsd:element ref="ns2:hyperlink" minOccurs="0"/>
                <xsd:element ref="ns2:hyperlink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EECD_Description" ma:index="2" nillable="true" ma:displayName="Description" ma:description="" ma:internalName="DEECD_Description">
      <xsd:simpleType>
        <xsd:restriction base="dms:Note">
          <xsd:maxLength value="255"/>
        </xsd:restriction>
      </xsd:simpleType>
    </xsd:element>
    <xsd:element name="DEECD_Publisher" ma:index="3" nillable="true" ma:displayName="Publisher" ma:default="Department of Education and Training" ma:internalName="DEECD_Publisher">
      <xsd:simpleType>
        <xsd:restriction base="dms:Text">
          <xsd:maxLength value="255"/>
        </xsd:restriction>
      </xsd:simpleType>
    </xsd:element>
    <xsd:element name="DEECD_Keywords" ma:index="7" nillable="true" ma:displayName="Keywords" ma:internalName="DEECD_Keywords">
      <xsd:simpleType>
        <xsd:restriction base="dms:Note">
          <xsd:maxLength value="255"/>
        </xsd:restriction>
      </xsd:simpleType>
    </xsd:element>
    <xsd:element name="DEECD_Expired" ma:index="8" nillable="true" ma:displayName="Expired" ma:default="0" ma:internalName="DEECD_Expired">
      <xsd:simpleType>
        <xsd:restriction base="dms:Boolea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566cd-adb9-46c2-964b-22eba181fd0b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fad5814e62747ed9f131defefc62dac" ma:index="19" nillable="true" ma:taxonomy="true" ma:internalName="pfad5814e62747ed9f131defefc62dac" ma:taxonomyFieldName="DEECD_SubjectCategory" ma:displayName="Subject Category" ma:readOnly="false" ma:fieldId="{9fad5814-e627-47ed-9f13-1defefc62dac}" ma:sspId="272df97b-2740-40bb-9c0d-572a441144cd" ma:termSetId="cc6468fc-15c3-4209-9517-a733b6c804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319977fc8504e09982f090ae1d7c602" ma:index="20" nillable="true" ma:taxonomy="true" ma:internalName="a319977fc8504e09982f090ae1d7c602" ma:taxonomyFieldName="DEECD_ItemType" ma:displayName="Item Type" ma:default="101;#Page|eb523acf-a821-456c-a76b-7607578309d7" ma:fieldId="{a319977f-c850-4e09-982f-090ae1d7c602}" ma:sspId="272df97b-2740-40bb-9c0d-572a441144cd" ma:termSetId="87a54e1a-a086-4056-9430-e3def70b5b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fbb8b9a280a423a91cf717fb81349cd" ma:index="21" nillable="true" ma:taxonomy="true" ma:internalName="ofbb8b9a280a423a91cf717fb81349cd" ma:taxonomyFieldName="DEECD_Author" ma:displayName="Author" ma:default="94;#Education|5232e41c-5101-41fe-b638-7d41d1371531" ma:fieldId="{8fbb8b9a-280a-423a-91cf-717fb81349cd}" ma:sspId="272df97b-2740-40bb-9c0d-572a441144cd" ma:termSetId="f9681774-4169-418a-ae49-9bc331f72a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1688cb4a3a940449dc8286705012a42" ma:index="22" nillable="true" ma:taxonomy="true" ma:internalName="b1688cb4a3a940449dc8286705012a42" ma:taxonomyFieldName="DEECD_Audience" ma:displayName="Audience" ma:fieldId="{b1688cb4-a3a9-4044-9dc8-286705012a42}" ma:taxonomyMulti="true" ma:sspId="272df97b-2740-40bb-9c0d-572a441144cd" ma:termSetId="af0be819-ce00-4865-904d-8408c82c23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yperlink" ma:index="24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hyperlink2" ma:index="25" nillable="true" ma:displayName="hyperlink2" ma:format="Hyperlink" ma:internalName="hyperlink2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114c1-daad-44dd-acad-30f4246641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7017a8d-dd8f-40f0-bbcf-d0d7f718f6eb}" ma:internalName="TaxCatchAll" ma:showField="CatchAllData" ma:web="cb9114c1-daad-44dd-acad-30f4246641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9114c1-daad-44dd-acad-30f4246641f2">
      <Value>101</Value>
      <Value>94</Value>
    </TaxCatchAll>
    <DEECD_Publisher xmlns="http://schemas.microsoft.com/sharepoint/v3">Department of Education and Training</DEECD_Publisher>
    <hyperlink xmlns="76b566cd-adb9-46c2-964b-22eba181fd0b">
      <Url xsi:nil="true"/>
      <Description xsi:nil="true"/>
    </hyperlink>
    <a319977fc8504e09982f090ae1d7c602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Page</TermName>
          <TermId xmlns="http://schemas.microsoft.com/office/infopath/2007/PartnerControls">eb523acf-a821-456c-a76b-7607578309d7</TermId>
        </TermInfo>
      </Terms>
    </a319977fc8504e09982f090ae1d7c602>
    <DEECD_Expired xmlns="http://schemas.microsoft.com/sharepoint/v3">false</DEECD_Expired>
    <DEECD_Keywords xmlns="http://schemas.microsoft.com/sharepoint/v3" xsi:nil="true"/>
    <PublishingExpirationDate xmlns="http://schemas.microsoft.com/sharepoint/v3" xsi:nil="true"/>
    <DEECD_Description xmlns="http://schemas.microsoft.com/sharepoint/v3">Investigation_Booklet_How_are_we_making_TJs_</DEECD_Description>
    <b1688cb4a3a940449dc8286705012a42 xmlns="76b566cd-adb9-46c2-964b-22eba181fd0b">
      <Terms xmlns="http://schemas.microsoft.com/office/infopath/2007/PartnerControls"/>
    </b1688cb4a3a940449dc8286705012a42>
    <hyperlink2 xmlns="76b566cd-adb9-46c2-964b-22eba181fd0b">
      <Url xsi:nil="true"/>
      <Description xsi:nil="true"/>
    </hyperlink2>
    <PublishingStartDate xmlns="76b566cd-adb9-46c2-964b-22eba181fd0b" xsi:nil="true"/>
    <ofbb8b9a280a423a91cf717fb81349cd xmlns="76b566cd-adb9-46c2-964b-22eba181fd0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</TermName>
          <TermId xmlns="http://schemas.microsoft.com/office/infopath/2007/PartnerControls">5232e41c-5101-41fe-b638-7d41d1371531</TermId>
        </TermInfo>
      </Terms>
    </ofbb8b9a280a423a91cf717fb81349cd>
    <pfad5814e62747ed9f131defefc62dac xmlns="76b566cd-adb9-46c2-964b-22eba181fd0b">
      <Terms xmlns="http://schemas.microsoft.com/office/infopath/2007/PartnerControls"/>
    </pfad5814e62747ed9f131defefc62dac>
  </documentManagement>
</p:properties>
</file>

<file path=customXml/itemProps1.xml><?xml version="1.0" encoding="utf-8"?>
<ds:datastoreItem xmlns:ds="http://schemas.openxmlformats.org/officeDocument/2006/customXml" ds:itemID="{DC8EE81A-56DA-46F3-92F2-4C4E944F8B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14E13-337D-4678-981C-93B8C4D1C2EC}"/>
</file>

<file path=customXml/itemProps3.xml><?xml version="1.0" encoding="utf-8"?>
<ds:datastoreItem xmlns:ds="http://schemas.openxmlformats.org/officeDocument/2006/customXml" ds:itemID="{3C66CD23-3641-4FC2-8293-1E167BB04151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  <ds:schemaRef ds:uri="76b566cd-adb9-46c2-964b-22eba181fd0b"/>
    <ds:schemaRef ds:uri="http://schemas.openxmlformats.org/package/2006/metadata/core-properties"/>
    <ds:schemaRef ds:uri="cb9114c1-daad-44dd-acad-30f4246641f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763</Words>
  <Application>Microsoft Office PowerPoint</Application>
  <PresentationFormat>Widescreen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Larissa Raymond</dc:creator>
  <cp:lastModifiedBy>Alexandra Vaughan</cp:lastModifiedBy>
  <cp:revision>18</cp:revision>
  <dcterms:created xsi:type="dcterms:W3CDTF">2022-06-30T22:06:35Z</dcterms:created>
  <dcterms:modified xsi:type="dcterms:W3CDTF">2023-10-23T00:48:36Z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0x0101008840106FE30D4F50BC61A726A7CA6E3800A01D47DD30CBB54F95863B7DC80A2CEC</vt:lpwstr>
  </property>
  <property fmtid="{D5CDD505-2E9C-101B-9397-08002B2CF9AE}" pid="3" name="RecordPoint_WorkflowType">
    <vt:lpwstr>ActiveSubmitStub</vt:lpwstr>
  </property>
  <property fmtid="{D5CDD505-2E9C-101B-9397-08002B2CF9AE}" pid="4" name="RecordPoint_ActiveItemSiteId">
    <vt:lpwstr>{d588aa34-07a3-4d59-b975-b2f7c5ef7a89}</vt:lpwstr>
  </property>
  <property fmtid="{D5CDD505-2E9C-101B-9397-08002B2CF9AE}" pid="5" name="RecordPoint_ActiveItemListId">
    <vt:lpwstr>{c90a11d1-b68f-4abe-81d9-a993f14cf57c}</vt:lpwstr>
  </property>
  <property fmtid="{D5CDD505-2E9C-101B-9397-08002B2CF9AE}" pid="6" name="RecordPoint_ActiveItemUniqueId">
    <vt:lpwstr>{e302c0fb-e302-4294-b210-67520a909158}</vt:lpwstr>
  </property>
  <property fmtid="{D5CDD505-2E9C-101B-9397-08002B2CF9AE}" pid="7" name="RecordPoint_ActiveItemWebId">
    <vt:lpwstr>{1697feb4-41be-4414-9a7d-fe2ac66ee798}</vt:lpwstr>
  </property>
  <property fmtid="{D5CDD505-2E9C-101B-9397-08002B2CF9AE}" pid="8" name="RecordPoint_RecordNumberSubmitted">
    <vt:lpwstr>R20220488236</vt:lpwstr>
  </property>
  <property fmtid="{D5CDD505-2E9C-101B-9397-08002B2CF9AE}" pid="9" name="RecordPoint_SubmissionCompleted">
    <vt:lpwstr>2022-09-26T20:58:37.8102256+10:00</vt:lpwstr>
  </property>
  <property fmtid="{D5CDD505-2E9C-101B-9397-08002B2CF9AE}" pid="10" name="DEECD_Author">
    <vt:lpwstr>94;#Education|5232e41c-5101-41fe-b638-7d41d1371531</vt:lpwstr>
  </property>
  <property fmtid="{D5CDD505-2E9C-101B-9397-08002B2CF9AE}" pid="11" name="DEECD_ItemType">
    <vt:lpwstr>101;#Page|eb523acf-a821-456c-a76b-7607578309d7</vt:lpwstr>
  </property>
  <property fmtid="{D5CDD505-2E9C-101B-9397-08002B2CF9AE}" pid="12" name="DEECD_SubjectCategory">
    <vt:lpwstr/>
  </property>
  <property fmtid="{D5CDD505-2E9C-101B-9397-08002B2CF9AE}" pid="13" name="DEECD_Audience">
    <vt:lpwstr/>
  </property>
</Properties>
</file>